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8" r:id="rId1"/>
  </p:sldMasterIdLst>
  <p:notesMasterIdLst>
    <p:notesMasterId r:id="rId25"/>
  </p:notesMasterIdLst>
  <p:handoutMasterIdLst>
    <p:handoutMasterId r:id="rId26"/>
  </p:handoutMasterIdLst>
  <p:sldIdLst>
    <p:sldId id="303" r:id="rId2"/>
    <p:sldId id="305" r:id="rId3"/>
    <p:sldId id="262" r:id="rId4"/>
    <p:sldId id="263" r:id="rId5"/>
    <p:sldId id="317" r:id="rId6"/>
    <p:sldId id="306" r:id="rId7"/>
    <p:sldId id="319" r:id="rId8"/>
    <p:sldId id="318" r:id="rId9"/>
    <p:sldId id="307" r:id="rId10"/>
    <p:sldId id="315" r:id="rId11"/>
    <p:sldId id="314" r:id="rId12"/>
    <p:sldId id="309" r:id="rId13"/>
    <p:sldId id="294" r:id="rId14"/>
    <p:sldId id="295" r:id="rId15"/>
    <p:sldId id="296" r:id="rId16"/>
    <p:sldId id="297" r:id="rId17"/>
    <p:sldId id="311" r:id="rId18"/>
    <p:sldId id="266" r:id="rId19"/>
    <p:sldId id="267" r:id="rId20"/>
    <p:sldId id="269" r:id="rId21"/>
    <p:sldId id="284" r:id="rId22"/>
    <p:sldId id="313" r:id="rId23"/>
    <p:sldId id="304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67" autoAdjust="0"/>
    <p:restoredTop sz="94660"/>
  </p:normalViewPr>
  <p:slideViewPr>
    <p:cSldViewPr snapToGrid="0">
      <p:cViewPr varScale="1">
        <p:scale>
          <a:sx n="75" d="100"/>
          <a:sy n="75" d="100"/>
        </p:scale>
        <p:origin x="826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3187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517495D-3F91-5BD9-B1D0-3614139C6B3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236E43D-8111-92BF-BF09-97E978F0460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48BCBE-8135-4547-91B7-2A3CD0DE7578}" type="datetimeFigureOut">
              <a:rPr lang="en-CA" smtClean="0"/>
              <a:t>2023-08-22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455752-57E5-2A1E-0161-BCD520C87ED5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4E2AA0-7E60-1D76-462F-D4EACF2EEAB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F61059-4D0B-429D-928F-23E425B6765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976028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jpg>
</file>

<file path=ppt/media/image12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6E44E65-D86B-4076-9E59-297E7BE0E3E7}" type="datetimeFigureOut">
              <a:rPr lang="en-CA" smtClean="0"/>
              <a:t>2023-08-22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C5EC825-9964-4DFE-9967-30296CD02C9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4039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474F6-E919-6AC6-0485-539E082DBA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dirty="0"/>
              <a:t>Click to edit Master title style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78641DE-FCC6-9869-3FF7-E2314EA0F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48AC95-DBDB-175F-6FCC-A071F239D0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35E4A9-49D6-449A-9AE1-FF7FC77CCD86}" type="datetime1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CF8ADB-64DB-BE09-57BD-860E5C2AC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4B46B-E2B0-F783-EF00-0507E7097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49"/>
            <a:ext cx="2743200" cy="365125"/>
          </a:xfrm>
        </p:spPr>
        <p:txBody>
          <a:bodyPr/>
          <a:lstStyle>
            <a:lvl1pPr>
              <a:defRPr sz="1500" b="1">
                <a:solidFill>
                  <a:schemeClr val="bg1"/>
                </a:solidFill>
              </a:defRPr>
            </a:lvl1pPr>
          </a:lstStyle>
          <a:p>
            <a:pPr algn="l"/>
            <a:r>
              <a:rPr lang="en-US" dirty="0"/>
              <a:t>Slide </a:t>
            </a:r>
            <a:fld id="{5A33CB2A-1702-4C1D-9CC4-8D472D39F19E}" type="slidenum">
              <a:rPr lang="en-US" smtClean="0"/>
              <a:pPr algn="l"/>
              <a:t>‹#›</a:t>
            </a:fld>
            <a:r>
              <a:rPr lang="en-US" dirty="0"/>
              <a:t> of 23</a:t>
            </a:r>
          </a:p>
        </p:txBody>
      </p:sp>
    </p:spTree>
    <p:extLst>
      <p:ext uri="{BB962C8B-B14F-4D97-AF65-F5344CB8AC3E}">
        <p14:creationId xmlns:p14="http://schemas.microsoft.com/office/powerpoint/2010/main" val="1906512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E4A7C-9FB1-DAEF-DAD9-32A55C3727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8C2BF6-EED9-2D14-AC62-B96C7EF378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9BA9CB-1A14-A91D-D103-00D60526B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7D982-AFFF-4C50-B713-06F3776A0EEE}" type="datetime1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4648D-9E5A-8FC7-980A-F818B99743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80E91-090C-587F-3F37-7ABBB9C1F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144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083A6B5-7FD9-C82A-37F5-FBF2BDF8A5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70CA84-4640-111D-4ABE-E86DC09EC3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9BAAA7-6B94-5B6F-056C-FA3CB1D3F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5B1DF0-A150-4074-948A-78EBC6588F0C}" type="datetime1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59DA7-0F0E-FD6A-33AD-D14DDD373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3A60B-D60D-3CBC-E641-F5AB277D3C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825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42B65-9D5C-6A49-B43C-9496B25B2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8682BD-12AF-4B8F-8C48-0D99FD3745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108F04-A6AF-333C-92A0-A2D2D1851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58221-D07D-486B-9B87-A8DDDB092975}" type="datetime1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3F81F-78A3-B0A3-FF27-21BC7E4E4B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28A20-6FE2-546D-2A66-B64E00DCC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1500" b="1">
                <a:solidFill>
                  <a:schemeClr val="bg1"/>
                </a:solidFill>
              </a:defRPr>
            </a:lvl1pPr>
          </a:lstStyle>
          <a:p>
            <a:pPr algn="l"/>
            <a:r>
              <a:rPr lang="en-US" dirty="0"/>
              <a:t>Slide </a:t>
            </a:r>
            <a:fld id="{5A33CB2A-1702-4C1D-9CC4-8D472D39F19E}" type="slidenum">
              <a:rPr lang="en-US" smtClean="0"/>
              <a:pPr algn="l"/>
              <a:t>‹#›</a:t>
            </a:fld>
            <a:r>
              <a:rPr lang="en-US" dirty="0"/>
              <a:t> of 23</a:t>
            </a:r>
          </a:p>
        </p:txBody>
      </p:sp>
    </p:spTree>
    <p:extLst>
      <p:ext uri="{BB962C8B-B14F-4D97-AF65-F5344CB8AC3E}">
        <p14:creationId xmlns:p14="http://schemas.microsoft.com/office/powerpoint/2010/main" val="4051967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4333D2-8D6A-077F-5DDE-FEDD3A43F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B219B-DC95-4C6B-D655-A529AAE895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C21210-8D0B-B4CD-ED7C-BC23B43C7B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70AC6A-14FB-4C5C-9554-A93804F3D4E1}" type="datetime1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756E1-393F-DFCF-C58D-2B02D46F1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A2CBA4-7154-9B0A-8422-5E43BF2F3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1500" b="1">
                <a:solidFill>
                  <a:schemeClr val="bg1"/>
                </a:solidFill>
              </a:defRPr>
            </a:lvl1pPr>
          </a:lstStyle>
          <a:p>
            <a:pPr algn="l"/>
            <a:r>
              <a:rPr lang="en-US" dirty="0"/>
              <a:t>Slide </a:t>
            </a:r>
            <a:fld id="{5A33CB2A-1702-4C1D-9CC4-8D472D39F19E}" type="slidenum">
              <a:rPr lang="en-US" smtClean="0"/>
              <a:pPr algn="l"/>
              <a:t>‹#›</a:t>
            </a:fld>
            <a:r>
              <a:rPr lang="en-US" dirty="0"/>
              <a:t> of 23</a:t>
            </a:r>
          </a:p>
        </p:txBody>
      </p:sp>
    </p:spTree>
    <p:extLst>
      <p:ext uri="{BB962C8B-B14F-4D97-AF65-F5344CB8AC3E}">
        <p14:creationId xmlns:p14="http://schemas.microsoft.com/office/powerpoint/2010/main" val="2169200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D8516-CC2D-600D-8A84-E51E81D34B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B9C6D4-4932-8DDE-2430-C6E7B1AFAF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0B9894-62B7-CC4F-2CD9-C44A779F83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34D3C-7E0B-19C0-8C18-FF3135063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DEBAB1-69A9-4404-ABCE-077639715061}" type="datetime1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7A85D7-E512-603F-44BF-03D10B3567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CBB415-34B4-E7A1-9C7E-A718E3FD7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64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BF1D9-636A-4F6C-C655-3E71D56BE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B40388-D37F-A4FC-D9C8-7B925933B4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1A51C5-1EED-B402-8115-166C60B479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81245B3-B6B4-C088-264D-C510877FC2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532476-139D-3219-5FF9-A6E463A22E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FC24007-D741-B893-34BE-C72B20E65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74DF80-7329-4F2E-9D63-07F481C722A6}" type="datetime1">
              <a:rPr lang="en-US" smtClean="0"/>
              <a:t>8/22/2023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B34CE0-7B1E-032A-BF86-F1E334FF9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CBD14E-75F4-639E-081D-337F0819E0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6120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F4CF1-1334-EB30-561A-523C4598F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DD9C547-27C5-EE7A-6CE3-B57F27D7B6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C2EE09-332B-4F4F-B733-B743CF64A4C0}" type="datetime1">
              <a:rPr lang="en-US" smtClean="0"/>
              <a:t>8/22/2023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493179-47B4-1D34-8551-EF5E74FDA3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5BBF1E2-F4A4-9678-34F8-04BBD8E79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3516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9E28EEA-EDBD-A0AC-1E1B-71859561C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E78BC4-1CD8-4EE0-814C-4E90729EC417}" type="datetime1">
              <a:rPr lang="en-US" smtClean="0"/>
              <a:t>8/22/2023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A0C219-038F-3D9B-8433-2299E452C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F2FF3E-27AD-2DC1-1BC6-9FECA3D16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8200" y="6356349"/>
            <a:ext cx="2743200" cy="365125"/>
          </a:xfrm>
        </p:spPr>
        <p:txBody>
          <a:bodyPr/>
          <a:lstStyle>
            <a:lvl1pPr algn="l">
              <a:defRPr sz="1500" b="1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Slide </a:t>
            </a:r>
            <a:fld id="{5A33CB2A-1702-4C1D-9CC4-8D472D39F19E}" type="slidenum">
              <a:rPr lang="en-US" smtClean="0"/>
              <a:pPr/>
              <a:t>‹#›</a:t>
            </a:fld>
            <a:r>
              <a:rPr lang="en-US" dirty="0"/>
              <a:t> of 23</a:t>
            </a:r>
          </a:p>
        </p:txBody>
      </p:sp>
    </p:spTree>
    <p:extLst>
      <p:ext uri="{BB962C8B-B14F-4D97-AF65-F5344CB8AC3E}">
        <p14:creationId xmlns:p14="http://schemas.microsoft.com/office/powerpoint/2010/main" val="13293337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7D17EE-CBA0-9D05-37CB-DB3544AD0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288A02-6E15-1BB7-5597-C2523E6FB8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3AA328-7905-87C8-FFF4-1246257C43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DB7979-B490-69A6-D976-399116854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60C274-9A54-45AF-9A8E-35F7BE2BDC1F}" type="datetime1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BE2D80-C192-F903-8CD5-D11F7E744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76125F-E85D-2F7F-8EE4-7A8A73C361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184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6E0F57-1E50-18AA-DEB5-C59568A0A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9CD517-6246-7BC2-5A0A-EAEB5B03E7A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BE2DB-D4D9-1E61-89DA-29A7CC0F14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C3FF9F-D71D-1B7A-B3F7-A4967C577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88A33D-125A-41B2-B03D-9EA31CFE6C48}" type="datetime1">
              <a:rPr lang="en-US" smtClean="0"/>
              <a:t>8/22/2023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8DE460-6A3A-211C-F5DF-66DF897C8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4B898E-7791-EE8F-F595-8C914CF2D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9395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8E0743-96F3-0951-9CE3-51CAD8B1FD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EAE0A-7D58-2B7E-6C27-0B614D9972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F7EEF-1CDE-9B8B-D486-949EE0FA7B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D2CEC-883E-498E-8C44-7881D0A0705E}" type="datetime1">
              <a:rPr lang="en-US" smtClean="0"/>
              <a:t>8/22/2023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8BF22-1CAA-0093-7057-8233726057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A8C232-0E50-650D-AEB4-642789A57C5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33CB2A-1702-4C1D-9CC4-8D472D39F1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4388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ec.gc.ca/data/air/monitor/national-air-pollution-surveillance-naps-program/Data-Donnees/2018/ContinuousData-DonneesContinu/HourlyData-DonneesHoraires/?lang=en" TargetMode="External"/><Relationship Id="rId2" Type="http://schemas.openxmlformats.org/officeDocument/2006/relationships/hyperlink" Target="https://rda.ucar.edu/datasets/ds608.0/.5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4E1BEB12-92AF-4445-98AD-4C7756E7C9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D0522C2C-7B5C-48A7-A969-03941E5D2E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Freeform 13">
            <a:extLst>
              <a:ext uri="{FF2B5EF4-FFF2-40B4-BE49-F238E27FC236}">
                <a16:creationId xmlns:a16="http://schemas.microsoft.com/office/drawing/2014/main" id="{9C682A1A-5B2D-4111-BBD6-620165633E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769476" y="220196"/>
            <a:ext cx="9422524" cy="6637806"/>
          </a:xfrm>
          <a:custGeom>
            <a:avLst/>
            <a:gdLst>
              <a:gd name="connsiteX0" fmla="*/ 4929467 w 8191500"/>
              <a:gd name="connsiteY0" fmla="*/ 0 h 5770597"/>
              <a:gd name="connsiteX1" fmla="*/ 8065066 w 8191500"/>
              <a:gd name="connsiteY1" fmla="*/ 1118513 h 5770597"/>
              <a:gd name="connsiteX2" fmla="*/ 8191500 w 8191500"/>
              <a:gd name="connsiteY2" fmla="*/ 1227339 h 5770597"/>
              <a:gd name="connsiteX3" fmla="*/ 8191500 w 8191500"/>
              <a:gd name="connsiteY3" fmla="*/ 5770597 h 5770597"/>
              <a:gd name="connsiteX4" fmla="*/ 79523 w 8191500"/>
              <a:gd name="connsiteY4" fmla="*/ 5770597 h 5770597"/>
              <a:gd name="connsiteX5" fmla="*/ 56799 w 8191500"/>
              <a:gd name="connsiteY5" fmla="*/ 5644158 h 5770597"/>
              <a:gd name="connsiteX6" fmla="*/ 0 w 8191500"/>
              <a:gd name="connsiteY6" fmla="*/ 4898209 h 5770597"/>
              <a:gd name="connsiteX7" fmla="*/ 4929467 w 8191500"/>
              <a:gd name="connsiteY7" fmla="*/ 0 h 57705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91500" h="5770597">
                <a:moveTo>
                  <a:pt x="4929467" y="0"/>
                </a:moveTo>
                <a:cubicBezTo>
                  <a:pt x="6120547" y="0"/>
                  <a:pt x="7212963" y="419755"/>
                  <a:pt x="8065066" y="1118513"/>
                </a:cubicBezTo>
                <a:lnTo>
                  <a:pt x="8191500" y="1227339"/>
                </a:lnTo>
                <a:lnTo>
                  <a:pt x="8191500" y="5770597"/>
                </a:lnTo>
                <a:lnTo>
                  <a:pt x="79523" y="5770597"/>
                </a:lnTo>
                <a:lnTo>
                  <a:pt x="56799" y="5644158"/>
                </a:lnTo>
                <a:cubicBezTo>
                  <a:pt x="19398" y="5400934"/>
                  <a:pt x="0" y="5151822"/>
                  <a:pt x="0" y="4898209"/>
                </a:cubicBezTo>
                <a:cubicBezTo>
                  <a:pt x="0" y="2193003"/>
                  <a:pt x="2206998" y="0"/>
                  <a:pt x="492946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D6EE29F2-D77F-4BD0-A20B-334D316A1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9800" y="2099696"/>
            <a:ext cx="1942241" cy="1889551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22D09ED2-868F-42C6-866E-F92E0CEF3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520172">
            <a:off x="1613162" y="1492572"/>
            <a:ext cx="2987899" cy="2987899"/>
          </a:xfrm>
          <a:prstGeom prst="arc">
            <a:avLst>
              <a:gd name="adj1" fmla="val 14455503"/>
              <a:gd name="adj2" fmla="val 227775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500B42-CE27-B06D-E25A-98B4F913FD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1939159"/>
            <a:ext cx="7644627" cy="2751086"/>
          </a:xfrm>
        </p:spPr>
        <p:txBody>
          <a:bodyPr>
            <a:normAutofit/>
          </a:bodyPr>
          <a:lstStyle/>
          <a:p>
            <a:pPr algn="r"/>
            <a:r>
              <a:rPr lang="en-CA"/>
              <a:t>Modelling Atmospheric Chemistry Transport With WRF GEOS-Chem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2FBF6B-F182-5E61-4E46-4F78F746E1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782320"/>
            <a:ext cx="7644627" cy="1329443"/>
          </a:xfrm>
        </p:spPr>
        <p:txBody>
          <a:bodyPr>
            <a:normAutofit/>
          </a:bodyPr>
          <a:lstStyle/>
          <a:p>
            <a:pPr algn="r"/>
            <a:r>
              <a:rPr lang="en-CA"/>
              <a:t>Lucas Prates, Dylan Jones, Jinwoong Kim, Zixuan Xiao</a:t>
            </a:r>
            <a:endParaRPr lang="en-CA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96D5A9B-F97F-C50F-B90F-11AFB217E8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1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723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wd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78129B-26C1-2FF5-EAF2-DB2EFA8C6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93804" cy="5585619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Domain Configuration</a:t>
            </a: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9233-ED34-10C2-0086-29EA6D357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0226" y="3780830"/>
            <a:ext cx="6555972" cy="2549843"/>
          </a:xfrm>
        </p:spPr>
        <p:txBody>
          <a:bodyPr anchor="ctr">
            <a:normAutofit fontScale="92500" lnSpcReduction="10000"/>
          </a:bodyPr>
          <a:lstStyle/>
          <a:p>
            <a:r>
              <a:rPr lang="en-CA" sz="2000" dirty="0"/>
              <a:t>27km x 27 km resolution</a:t>
            </a:r>
          </a:p>
          <a:p>
            <a:r>
              <a:rPr lang="en-CA" sz="2000" dirty="0"/>
              <a:t>40 pressure levels</a:t>
            </a:r>
          </a:p>
          <a:p>
            <a:r>
              <a:rPr lang="en-CA" sz="2000" dirty="0"/>
              <a:t>10-day simulation January 1, 2018, to January 10, 2018</a:t>
            </a:r>
          </a:p>
          <a:p>
            <a:r>
              <a:rPr lang="en-CA" sz="2000" dirty="0"/>
              <a:t>In the winter, differences between WRF-GC and GEOS-Chem tracer distributions will be predominantly driven by differences in dynamics</a:t>
            </a:r>
          </a:p>
          <a:p>
            <a:r>
              <a:rPr lang="en-CA" sz="2000" dirty="0"/>
              <a:t>Low solar energy in the winter minimizes loss and production of chemical species</a:t>
            </a:r>
          </a:p>
        </p:txBody>
      </p:sp>
      <p:pic>
        <p:nvPicPr>
          <p:cNvPr id="5" name="Picture 4" descr="A map of the united states&#10;&#10;Description automatically generated">
            <a:extLst>
              <a:ext uri="{FF2B5EF4-FFF2-40B4-BE49-F238E27FC236}">
                <a16:creationId xmlns:a16="http://schemas.microsoft.com/office/drawing/2014/main" id="{A273C11B-A90B-82C6-DE2A-1F28ABC9C2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6106" y="148645"/>
            <a:ext cx="4844213" cy="348783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4347753-529D-89AE-3D42-92B837BA3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10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028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78129B-26C1-2FF5-EAF2-DB2EFA8C6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Initial and Boundary Conditions</a:t>
            </a: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9233-ED34-10C2-0086-29EA6D357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3627120"/>
            <a:ext cx="6906491" cy="2549843"/>
          </a:xfrm>
        </p:spPr>
        <p:txBody>
          <a:bodyPr anchor="ctr">
            <a:normAutofit/>
          </a:bodyPr>
          <a:lstStyle/>
          <a:p>
            <a:r>
              <a:rPr lang="en-CA" sz="2000" dirty="0"/>
              <a:t>Meteorological IC/BCs provided by archived </a:t>
            </a:r>
            <a:r>
              <a:rPr lang="en-CA" sz="2000" b="1" dirty="0"/>
              <a:t>NARR</a:t>
            </a:r>
            <a:r>
              <a:rPr lang="en-CA" sz="2000" dirty="0"/>
              <a:t> fields</a:t>
            </a:r>
          </a:p>
          <a:p>
            <a:r>
              <a:rPr lang="en-CA" sz="2000" dirty="0"/>
              <a:t>Chemical IC/BCs from 4</a:t>
            </a:r>
            <a:r>
              <a:rPr lang="en-CA" sz="2000" baseline="30000" dirty="0"/>
              <a:t>o</a:t>
            </a:r>
            <a:r>
              <a:rPr lang="en-CA" sz="2000" dirty="0"/>
              <a:t> x 5</a:t>
            </a:r>
            <a:r>
              <a:rPr lang="en-CA" sz="2000" baseline="30000" dirty="0"/>
              <a:t>o</a:t>
            </a:r>
            <a:r>
              <a:rPr lang="en-CA" sz="2000" dirty="0"/>
              <a:t> global GEOS-Chem run</a:t>
            </a:r>
          </a:p>
          <a:p>
            <a:r>
              <a:rPr lang="en-CA" sz="2000" dirty="0"/>
              <a:t>This run had a 2 month “spin-up” time</a:t>
            </a:r>
          </a:p>
          <a:p>
            <a:r>
              <a:rPr lang="en-CA" sz="2000" dirty="0"/>
              <a:t>This is an additional 2 months of running required to resolve any unphysical structures present in the initial state</a:t>
            </a:r>
          </a:p>
        </p:txBody>
      </p:sp>
      <p:pic>
        <p:nvPicPr>
          <p:cNvPr id="4" name="Picture 3" descr="A map of the earth&#10;&#10;Description automatically generated">
            <a:extLst>
              <a:ext uri="{FF2B5EF4-FFF2-40B4-BE49-F238E27FC236}">
                <a16:creationId xmlns:a16="http://schemas.microsoft.com/office/drawing/2014/main" id="{4C6952B6-F366-092F-4C50-3C4DFEEE6B0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50" r="13518" b="4"/>
          <a:stretch/>
        </p:blipFill>
        <p:spPr>
          <a:xfrm>
            <a:off x="5792183" y="152418"/>
            <a:ext cx="4216740" cy="3776844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DAE225A-C14F-26E4-4BD9-33FAAE92AB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11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0804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D45AA-4FF7-D913-79E9-360718962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Results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321296-4C70-D13E-FEA4-9FDD64AAB3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12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19173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529648-3FF2-CF22-57AF-9020795CF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Chemistry Evaluation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2E57-ED97-7856-4C08-534A60028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CA" dirty="0"/>
              <a:t>To evaluate the chemistry, I compared the output from both the 4</a:t>
            </a:r>
            <a:r>
              <a:rPr lang="en-CA" baseline="30000" dirty="0"/>
              <a:t>o</a:t>
            </a:r>
            <a:r>
              <a:rPr lang="en-CA" dirty="0"/>
              <a:t> x 5</a:t>
            </a:r>
            <a:r>
              <a:rPr lang="en-CA" baseline="30000" dirty="0"/>
              <a:t>o</a:t>
            </a:r>
            <a:r>
              <a:rPr lang="en-CA" dirty="0"/>
              <a:t> GEOS-Chem run and WRF-GC to surface observations from the </a:t>
            </a:r>
            <a:r>
              <a:rPr lang="en-CA" b="1" dirty="0"/>
              <a:t>National Air Pollution Surveillance program (NAPS)</a:t>
            </a:r>
          </a:p>
          <a:p>
            <a:r>
              <a:rPr lang="en-CA" dirty="0"/>
              <a:t>We looked at CO, O3, and NO2 fields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35B3C2-FCF9-5979-BCD5-71CBC9ECEE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13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19299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900DF7B6-1976-8097-6501-969287C6A3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12192000" cy="487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9EE67-CBAE-972A-4AAC-F0C116966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5A33CB2A-1702-4C1D-9CC4-8D472D39F19E}" type="slidenum">
              <a:rPr lang="en-US" smtClean="0"/>
              <a:pPr/>
              <a:t>14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6236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different types of lines&#10;&#10;Description automatically generated with medium confidence">
            <a:extLst>
              <a:ext uri="{FF2B5EF4-FFF2-40B4-BE49-F238E27FC236}">
                <a16:creationId xmlns:a16="http://schemas.microsoft.com/office/drawing/2014/main" id="{56F68A4A-C59C-3244-A497-11EB8E7D70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12192000" cy="487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1D042D-A064-F2DF-C149-6E13E3D0F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5A33CB2A-1702-4C1D-9CC4-8D472D39F19E}" type="slidenum">
              <a:rPr lang="en-US" smtClean="0"/>
              <a:pPr/>
              <a:t>15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8771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screenshot of a graph&#10;&#10;Description automatically generated">
            <a:extLst>
              <a:ext uri="{FF2B5EF4-FFF2-40B4-BE49-F238E27FC236}">
                <a16:creationId xmlns:a16="http://schemas.microsoft.com/office/drawing/2014/main" id="{34E23CD4-E87E-2690-DEBD-DEAC5B6936D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12192000" cy="48768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6B9B31-CF15-2CE5-677B-0D7737DD1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5A33CB2A-1702-4C1D-9CC4-8D472D39F19E}" type="slidenum">
              <a:rPr lang="en-US" smtClean="0"/>
              <a:pPr/>
              <a:t>16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0349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6529648-3FF2-CF22-57AF-9020795CFE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Meteorology Evaluation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2E57-ED97-7856-4C08-534A600282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CA" dirty="0"/>
              <a:t>GEOS-Chem and WRF-GC both underestimate CO and NO2 across the sampled locations</a:t>
            </a:r>
          </a:p>
          <a:p>
            <a:r>
              <a:rPr lang="en-CA" dirty="0"/>
              <a:t>Unphysical behaviour on the east coast</a:t>
            </a:r>
          </a:p>
          <a:p>
            <a:r>
              <a:rPr lang="en-CA" dirty="0"/>
              <a:t>To evaluate WRF’s met fields, I compared them to surface observation data from </a:t>
            </a:r>
            <a:r>
              <a:rPr lang="en-CA" b="1" dirty="0"/>
              <a:t>NCEP</a:t>
            </a:r>
            <a:r>
              <a:rPr lang="en-CA" dirty="0"/>
              <a:t> in Toronto</a:t>
            </a:r>
          </a:p>
          <a:p>
            <a:endParaRPr lang="en-CA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6EE365-7C1C-3018-981E-F2B9EAB1A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17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7700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blue line&#10;&#10;Description automatically generated">
            <a:extLst>
              <a:ext uri="{FF2B5EF4-FFF2-40B4-BE49-F238E27FC236}">
                <a16:creationId xmlns:a16="http://schemas.microsoft.com/office/drawing/2014/main" id="{86C9C946-5E09-32B4-8A93-B86CD06348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28"/>
            <a:ext cx="12192000" cy="522514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808EBC06-FF45-426E-5F01-74EE3ED606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5A33CB2A-1702-4C1D-9CC4-8D472D39F19E}" type="slidenum">
              <a:rPr lang="en-US" smtClean="0"/>
              <a:pPr/>
              <a:t>18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50225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with lines and a line&#10;&#10;Description automatically generated">
            <a:extLst>
              <a:ext uri="{FF2B5EF4-FFF2-40B4-BE49-F238E27FC236}">
                <a16:creationId xmlns:a16="http://schemas.microsoft.com/office/drawing/2014/main" id="{45271696-96D0-8844-B94E-916F16B8A7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28"/>
            <a:ext cx="12192000" cy="522514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834C955-4940-CEAA-E7F3-CE106AAD4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5A33CB2A-1702-4C1D-9CC4-8D472D39F19E}" type="slidenum">
              <a:rPr lang="en-US" smtClean="0"/>
              <a:pPr/>
              <a:t>19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52988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3010A3-F8D3-3350-4CDC-92B4C62CDE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</a:rPr>
              <a:t>Background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953C1-D2FB-B4AC-A7B0-D4BAF5933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2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007492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showing the growth of the stock market&#10;&#10;Description automatically generated">
            <a:extLst>
              <a:ext uri="{FF2B5EF4-FFF2-40B4-BE49-F238E27FC236}">
                <a16:creationId xmlns:a16="http://schemas.microsoft.com/office/drawing/2014/main" id="{F83733F0-CC6E-8BE9-D285-B4AA4BCAC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6428"/>
            <a:ext cx="12192000" cy="5225143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3AB69191-9307-40D7-8705-25C937867E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/>
              <a:t>Slide </a:t>
            </a:r>
            <a:fld id="{5A33CB2A-1702-4C1D-9CC4-8D472D39F19E}" type="slidenum">
              <a:rPr lang="en-US" smtClean="0"/>
              <a:pPr/>
              <a:t>20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226982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78129B-26C1-2FF5-EAF2-DB2EFA8C6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CA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9233-ED34-10C2-0086-29EA6D357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CA" dirty="0"/>
              <a:t>While WRF’s meteorology is consistent with NCEP data, there is an issue with the interaction between WRF’s dynamics and GEOS-Chem’s chemistry in eastern Canada</a:t>
            </a:r>
          </a:p>
          <a:p>
            <a:r>
              <a:rPr lang="en-CA" dirty="0"/>
              <a:t>GEOS-Chem’s 2 month spin up time may be insufficient to resolve the initial state’s unphysical structures in the winter, since chemical lifetimes are longer</a:t>
            </a:r>
          </a:p>
          <a:p>
            <a:r>
              <a:rPr lang="en-CA" dirty="0"/>
              <a:t>This would explain why both WRF-GC and GEOS-Chem underestimate CO and NO2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8285FE-E15E-9A6E-F4A2-CE145D560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21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2194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78129B-26C1-2FF5-EAF2-DB2EFA8C6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Future Work</a:t>
            </a: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9233-ED34-10C2-0086-29EA6D357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1054" y="4151687"/>
            <a:ext cx="6163453" cy="2065904"/>
          </a:xfrm>
        </p:spPr>
        <p:txBody>
          <a:bodyPr anchor="ctr">
            <a:normAutofit/>
          </a:bodyPr>
          <a:lstStyle/>
          <a:p>
            <a:r>
              <a:rPr lang="en-CA" sz="2000" dirty="0"/>
              <a:t>Increase the spin-up time to 4 months</a:t>
            </a:r>
          </a:p>
          <a:p>
            <a:r>
              <a:rPr lang="en-CA" sz="2000" dirty="0"/>
              <a:t>Increase the resolution of chemical IC/BCs to 2</a:t>
            </a:r>
            <a:r>
              <a:rPr lang="en-CA" sz="2000" baseline="30000" dirty="0"/>
              <a:t>o</a:t>
            </a:r>
            <a:r>
              <a:rPr lang="en-CA" sz="2000" dirty="0"/>
              <a:t> x 2.5</a:t>
            </a:r>
            <a:r>
              <a:rPr lang="en-CA" sz="2000" baseline="30000" dirty="0"/>
              <a:t>o</a:t>
            </a:r>
            <a:endParaRPr lang="en-CA" sz="2000" dirty="0"/>
          </a:p>
          <a:p>
            <a:r>
              <a:rPr lang="en-CA" sz="2000" dirty="0"/>
              <a:t>Use WRF’s domain nesting feature to increase the resolution of the model in Toronto down to 1km x 1km for air quality studies</a:t>
            </a:r>
          </a:p>
        </p:txBody>
      </p:sp>
      <p:pic>
        <p:nvPicPr>
          <p:cNvPr id="4" name="Picture 3" descr="A map of the united states&#10;&#10;Description automatically generated">
            <a:extLst>
              <a:ext uri="{FF2B5EF4-FFF2-40B4-BE49-F238E27FC236}">
                <a16:creationId xmlns:a16="http://schemas.microsoft.com/office/drawing/2014/main" id="{8C49BB77-89B1-B0F8-31D0-4D1627E7FC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8220" y="433828"/>
            <a:ext cx="5333027" cy="3396539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0AAD17AB-EE3E-05CD-489B-1B7AB94890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22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59364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84E396-D27D-6024-D4CB-9F84D3199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0D67D-8B5C-106C-3B64-64D16A0FBA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457200" indent="-457200"/>
            <a:r>
              <a:rPr lang="en-CA" sz="2000" b="0" i="0" dirty="0">
                <a:effectLst/>
                <a:cs typeface="Helvetica" panose="020B0604020202020204" pitchFamily="34" charset="0"/>
              </a:rPr>
              <a:t>Feng, X., Lin, H., Fu, T.-M., </a:t>
            </a:r>
            <a:r>
              <a:rPr lang="en-CA" sz="2000" b="0" i="0" dirty="0" err="1">
                <a:effectLst/>
                <a:cs typeface="Helvetica" panose="020B0604020202020204" pitchFamily="34" charset="0"/>
              </a:rPr>
              <a:t>Sulprizio</a:t>
            </a:r>
            <a:r>
              <a:rPr lang="en-CA" sz="2000" b="0" i="0" dirty="0">
                <a:effectLst/>
                <a:cs typeface="Helvetica" panose="020B0604020202020204" pitchFamily="34" charset="0"/>
              </a:rPr>
              <a:t>, M. P., Zhuang, J., Jacob, D. J., Tian, H., Ma, Y., Zhang, L., Wang, X., Chen, Q., and Han, Z.: WRF-GC (v2.0): online two-way coupling of WRF (v3.9.1.1) and GEOS-Chem (v12.7.2) for modeling regional atmospheric chemistry–meteorology interactions, </a:t>
            </a:r>
            <a:r>
              <a:rPr lang="en-CA" sz="2000" b="0" i="0" dirty="0" err="1">
                <a:effectLst/>
                <a:cs typeface="Helvetica" panose="020B0604020202020204" pitchFamily="34" charset="0"/>
              </a:rPr>
              <a:t>Geosci</a:t>
            </a:r>
            <a:r>
              <a:rPr lang="en-CA" sz="2000" b="0" i="0" dirty="0">
                <a:effectLst/>
                <a:cs typeface="Helvetica" panose="020B0604020202020204" pitchFamily="34" charset="0"/>
              </a:rPr>
              <a:t>. Model Dev., 14, 3741–3768, https://doi.org/10.5194/gmd-14-3741-2021, 2021.</a:t>
            </a:r>
          </a:p>
          <a:p>
            <a:pPr marL="0" indent="0">
              <a:buNone/>
            </a:pPr>
            <a:endParaRPr lang="en-CA" sz="2000" b="0" i="0" dirty="0">
              <a:effectLst/>
              <a:cs typeface="Helvetica" panose="020B0604020202020204" pitchFamily="34" charset="0"/>
            </a:endParaRPr>
          </a:p>
          <a:p>
            <a:pPr marL="457200" indent="-457200"/>
            <a:r>
              <a:rPr lang="en-US" sz="2000" b="0" i="0" dirty="0">
                <a:effectLst/>
                <a:cs typeface="Helvetica" panose="020B0604020202020204" pitchFamily="34" charset="0"/>
              </a:rPr>
              <a:t>National Centers for Environmental Prediction/National Weather Service/NOAA/U.S. Department of Commerce. 2005, updated monthly. </a:t>
            </a:r>
            <a:r>
              <a:rPr lang="en-US" sz="2000" b="0" i="1" dirty="0">
                <a:effectLst/>
                <a:cs typeface="Helvetica" panose="020B0604020202020204" pitchFamily="34" charset="0"/>
              </a:rPr>
              <a:t>NCEP North American Regional Reanalysis (NARR)</a:t>
            </a:r>
            <a:r>
              <a:rPr lang="en-US" sz="2000" b="0" i="0" dirty="0">
                <a:effectLst/>
                <a:cs typeface="Helvetica" panose="020B0604020202020204" pitchFamily="34" charset="0"/>
              </a:rPr>
              <a:t>. Research Data Archive at the National Center for Atmospheric Research, Computational and Information Systems Laboratory. </a:t>
            </a:r>
            <a:r>
              <a:rPr lang="en-US" sz="2000" b="0" i="0" dirty="0">
                <a:effectLst/>
                <a:cs typeface="Helvetica" panose="020B0604020202020204" pitchFamily="34" charset="0"/>
                <a:hlinkClick r:id="rId2"/>
              </a:rPr>
              <a:t>https://rda.ucar.edu/datasets/ds608.0/.5</a:t>
            </a:r>
            <a:r>
              <a:rPr lang="en-US" sz="2000" b="0" i="0" dirty="0">
                <a:effectLst/>
                <a:cs typeface="Helvetica" panose="020B0604020202020204" pitchFamily="34" charset="0"/>
              </a:rPr>
              <a:t>.</a:t>
            </a:r>
          </a:p>
          <a:p>
            <a:pPr marL="0" indent="0">
              <a:buNone/>
            </a:pPr>
            <a:endParaRPr lang="en-US" sz="2000" b="0" i="0" dirty="0">
              <a:effectLst/>
              <a:cs typeface="Helvetica" panose="020B0604020202020204" pitchFamily="34" charset="0"/>
            </a:endParaRPr>
          </a:p>
          <a:p>
            <a:pPr marL="457200" indent="-457200"/>
            <a:r>
              <a:rPr lang="en-US" sz="2000" dirty="0">
                <a:cs typeface="Helvetica" panose="020B0604020202020204" pitchFamily="34" charset="0"/>
              </a:rPr>
              <a:t>Environment and Climate Change Canada. </a:t>
            </a:r>
            <a:r>
              <a:rPr lang="en-US" sz="2000" i="1" dirty="0">
                <a:cs typeface="Helvetica" panose="020B0604020202020204" pitchFamily="34" charset="0"/>
              </a:rPr>
              <a:t>National Air Pollution Surveillance Program (NAPS) – Hourly Air Quality Data.</a:t>
            </a:r>
            <a:r>
              <a:rPr lang="en-US" sz="2000" dirty="0">
                <a:cs typeface="Helvetica" panose="020B0604020202020204" pitchFamily="34" charset="0"/>
              </a:rPr>
              <a:t> </a:t>
            </a:r>
            <a:r>
              <a:rPr lang="en-US" sz="2000" dirty="0">
                <a:cs typeface="Helvetica" panose="020B0604020202020204" pitchFamily="34" charset="0"/>
                <a:hlinkClick r:id="rId3"/>
              </a:rPr>
              <a:t>https://data.ec.gc.ca/data/air/monitor/national-air-pollution-surveillance-naps-program/Data-Donnees/2018/ContinuousData-DonneesContinu/HourlyData-DonneesHoraires/?lang=en</a:t>
            </a:r>
            <a:r>
              <a:rPr lang="en-US" sz="2000" dirty="0">
                <a:cs typeface="Helvetica" panose="020B0604020202020204" pitchFamily="34" charset="0"/>
              </a:rPr>
              <a:t>.</a:t>
            </a:r>
            <a:endParaRPr lang="en-US" sz="2000" b="0" i="0" dirty="0">
              <a:effectLst/>
              <a:cs typeface="Helvetica" panose="020B0604020202020204" pitchFamily="34" charset="0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C60CC2-C981-55A0-D123-9C61B45609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Slide </a:t>
            </a:r>
            <a:fld id="{5A33CB2A-1702-4C1D-9CC4-8D472D39F19E}" type="slidenum">
              <a:rPr lang="en-US" smtClean="0">
                <a:solidFill>
                  <a:schemeClr val="tx1"/>
                </a:solidFill>
              </a:rPr>
              <a:pPr algn="l"/>
              <a:t>23</a:t>
            </a:fld>
            <a:r>
              <a:rPr lang="en-US" dirty="0">
                <a:solidFill>
                  <a:schemeClr val="tx1"/>
                </a:solidFill>
              </a:rPr>
              <a:t> of 23</a:t>
            </a:r>
          </a:p>
        </p:txBody>
      </p:sp>
    </p:spTree>
    <p:extLst>
      <p:ext uri="{BB962C8B-B14F-4D97-AF65-F5344CB8AC3E}">
        <p14:creationId xmlns:p14="http://schemas.microsoft.com/office/powerpoint/2010/main" val="8103863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907EF6B7-1338-4443-8C46-6A318D952D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DAAE4CDD-124C-4DCF-9584-B6033B545D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167271" cy="6858000"/>
          </a:xfrm>
          <a:custGeom>
            <a:avLst/>
            <a:gdLst>
              <a:gd name="connsiteX0" fmla="*/ 0 w 4167271"/>
              <a:gd name="connsiteY0" fmla="*/ 0 h 6858000"/>
              <a:gd name="connsiteX1" fmla="*/ 2259550 w 4167271"/>
              <a:gd name="connsiteY1" fmla="*/ 0 h 6858000"/>
              <a:gd name="connsiteX2" fmla="*/ 2387803 w 4167271"/>
              <a:gd name="connsiteY2" fmla="*/ 82222 h 6858000"/>
              <a:gd name="connsiteX3" fmla="*/ 4167271 w 4167271"/>
              <a:gd name="connsiteY3" fmla="*/ 3429000 h 6858000"/>
              <a:gd name="connsiteX4" fmla="*/ 2387803 w 4167271"/>
              <a:gd name="connsiteY4" fmla="*/ 6775779 h 6858000"/>
              <a:gd name="connsiteX5" fmla="*/ 2259550 w 4167271"/>
              <a:gd name="connsiteY5" fmla="*/ 6858000 h 6858000"/>
              <a:gd name="connsiteX6" fmla="*/ 0 w 4167271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167271" h="6858000">
                <a:moveTo>
                  <a:pt x="0" y="0"/>
                </a:moveTo>
                <a:lnTo>
                  <a:pt x="2259550" y="0"/>
                </a:lnTo>
                <a:lnTo>
                  <a:pt x="2387803" y="82222"/>
                </a:lnTo>
                <a:cubicBezTo>
                  <a:pt x="3461407" y="807534"/>
                  <a:pt x="4167271" y="2035835"/>
                  <a:pt x="4167271" y="3429000"/>
                </a:cubicBezTo>
                <a:cubicBezTo>
                  <a:pt x="4167271" y="4822165"/>
                  <a:pt x="3461407" y="6050467"/>
                  <a:pt x="2387803" y="6775779"/>
                </a:cubicBezTo>
                <a:lnTo>
                  <a:pt x="225955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767C222-8E1B-0B5A-2EA3-5B7A7DDE2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1153572"/>
            <a:ext cx="3200400" cy="4461163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Atmospheric Chemistry Transport Models</a:t>
            </a:r>
          </a:p>
        </p:txBody>
      </p:sp>
      <p:sp>
        <p:nvSpPr>
          <p:cNvPr id="12" name="Arc 11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874C3-4D87-12BF-DC63-264B3E32ED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591344"/>
            <a:ext cx="6906491" cy="5585619"/>
          </a:xfrm>
        </p:spPr>
        <p:txBody>
          <a:bodyPr anchor="ctr">
            <a:normAutofit/>
          </a:bodyPr>
          <a:lstStyle/>
          <a:p>
            <a:r>
              <a:rPr lang="en-CA" b="1" dirty="0"/>
              <a:t>Atmospheric chemistry transport models </a:t>
            </a:r>
            <a:r>
              <a:rPr lang="en-CA" dirty="0"/>
              <a:t>simulate the time evolution of atmospheric constituents (trace gasses and particulate matter)</a:t>
            </a:r>
          </a:p>
          <a:p>
            <a:r>
              <a:rPr lang="en-CA" b="1" dirty="0"/>
              <a:t>Offline models </a:t>
            </a:r>
            <a:r>
              <a:rPr lang="en-CA" dirty="0"/>
              <a:t>use archived meteorological fields to drive chemical transport</a:t>
            </a:r>
          </a:p>
          <a:p>
            <a:r>
              <a:rPr lang="en-CA" b="1" dirty="0"/>
              <a:t>Online models </a:t>
            </a:r>
            <a:r>
              <a:rPr lang="en-CA" dirty="0"/>
              <a:t>compute the meteorological variables alongside the chemical variables</a:t>
            </a:r>
          </a:p>
          <a:p>
            <a:endParaRPr lang="en-CA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65FFEB-77E2-4E13-9320-C2D904226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3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6704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04A8AE1-9605-41DC-920F-A4B8E8F23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90889" flipH="1">
            <a:off x="715850" y="795372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86C4-13A1-AAEC-8148-8AEC98BA7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680" y="1803688"/>
            <a:ext cx="5447942" cy="3935281"/>
          </a:xfrm>
        </p:spPr>
        <p:txBody>
          <a:bodyPr>
            <a:normAutofit/>
          </a:bodyPr>
          <a:lstStyle/>
          <a:p>
            <a:r>
              <a:rPr lang="en-CA" sz="2400" dirty="0"/>
              <a:t>Online models can simulate atmospheric chemistry at any time and place</a:t>
            </a:r>
          </a:p>
          <a:p>
            <a:r>
              <a:rPr lang="en-CA" sz="2400" dirty="0"/>
              <a:t>Online models are not limited by the resolution of available meteorological data</a:t>
            </a:r>
          </a:p>
          <a:p>
            <a:r>
              <a:rPr lang="en-CA" sz="2400" dirty="0"/>
              <a:t>WRF-GC is an online atmospheric chemistry transport model, which couples the </a:t>
            </a:r>
            <a:r>
              <a:rPr lang="en-CA" sz="2400" b="1" dirty="0"/>
              <a:t>Weather Researching and Forecasting Model (WRF) </a:t>
            </a:r>
            <a:r>
              <a:rPr lang="en-CA" sz="2400" dirty="0"/>
              <a:t>with </a:t>
            </a:r>
            <a:r>
              <a:rPr lang="en-CA" sz="2400" b="1" dirty="0"/>
              <a:t>GEOS-Chem</a:t>
            </a:r>
          </a:p>
          <a:p>
            <a:pPr marL="0" indent="0">
              <a:buNone/>
            </a:pPr>
            <a:endParaRPr lang="en-CA" sz="24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2396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7460" y="4737713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E2FCAD-E894-ABAF-E19C-482E73A7F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4281" y="1396686"/>
            <a:ext cx="3240506" cy="4064628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Online Models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08DE1E-190C-BC62-4061-6BC6881E0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Slide </a:t>
            </a:r>
            <a:fld id="{5A33CB2A-1702-4C1D-9CC4-8D472D39F19E}" type="slidenum">
              <a:rPr lang="en-US" smtClean="0">
                <a:solidFill>
                  <a:schemeClr val="tx1"/>
                </a:solidFill>
              </a:rPr>
              <a:pPr algn="l"/>
              <a:t>4</a:t>
            </a:fld>
            <a:r>
              <a:rPr lang="en-US" dirty="0">
                <a:solidFill>
                  <a:schemeClr val="tx1"/>
                </a:solidFill>
              </a:rPr>
              <a:t> of 23</a:t>
            </a:r>
          </a:p>
        </p:txBody>
      </p:sp>
    </p:spTree>
    <p:extLst>
      <p:ext uri="{BB962C8B-B14F-4D97-AF65-F5344CB8AC3E}">
        <p14:creationId xmlns:p14="http://schemas.microsoft.com/office/powerpoint/2010/main" val="39891669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78129B-26C1-2FF5-EAF2-DB2EFA8C6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WRF-GC’s Coupler</a:t>
            </a: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9233-ED34-10C2-0086-29EA6D357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47308" y="3806507"/>
            <a:ext cx="6906491" cy="2549843"/>
          </a:xfrm>
        </p:spPr>
        <p:txBody>
          <a:bodyPr anchor="ctr">
            <a:normAutofit/>
          </a:bodyPr>
          <a:lstStyle/>
          <a:p>
            <a:r>
              <a:rPr lang="en-CA" sz="2000" dirty="0"/>
              <a:t>Makes use of WRF’s grid system - input and output is in WRF format</a:t>
            </a:r>
          </a:p>
          <a:p>
            <a:r>
              <a:rPr lang="en-CA" sz="2000" dirty="0"/>
              <a:t>WRF’s dynamical solver generates meteorological fields</a:t>
            </a:r>
          </a:p>
          <a:p>
            <a:r>
              <a:rPr lang="en-CA" sz="2000" dirty="0"/>
              <a:t>These fields are used to drive the GEOS-Chem’s chemical processes</a:t>
            </a:r>
          </a:p>
        </p:txBody>
      </p:sp>
      <p:pic>
        <p:nvPicPr>
          <p:cNvPr id="4" name="Picture 3" descr="A diagram of a diagram&#10;&#10;Description automatically generated">
            <a:extLst>
              <a:ext uri="{FF2B5EF4-FFF2-40B4-BE49-F238E27FC236}">
                <a16:creationId xmlns:a16="http://schemas.microsoft.com/office/drawing/2014/main" id="{F39240CF-FBC9-409F-79C0-DEBECBF0DA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7595" y="315847"/>
            <a:ext cx="6466204" cy="3212731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B1E19C8-6A8B-7715-8CCE-B9445804F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5</a:t>
            </a:fld>
            <a:r>
              <a:rPr lang="en-US"/>
              <a:t> of 23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D67303C-6175-E3A5-B71F-510B80422AA0}"/>
              </a:ext>
            </a:extLst>
          </p:cNvPr>
          <p:cNvSpPr txBox="1"/>
          <p:nvPr/>
        </p:nvSpPr>
        <p:spPr>
          <a:xfrm>
            <a:off x="4887595" y="3627120"/>
            <a:ext cx="646620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600" dirty="0"/>
              <a:t>Schematic from Feng et al. (2021)</a:t>
            </a:r>
          </a:p>
        </p:txBody>
      </p:sp>
    </p:spTree>
    <p:extLst>
      <p:ext uri="{BB962C8B-B14F-4D97-AF65-F5344CB8AC3E}">
        <p14:creationId xmlns:p14="http://schemas.microsoft.com/office/powerpoint/2010/main" val="1937135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1946397-7C8F-DEBD-B899-702F53C84A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Motivation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4DD866-75D9-3283-9EB3-2F7AD15CD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6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27444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89575E1-3389-451A-A5F7-27854C25C5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293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53CCC5C-D88E-40FB-B30B-23DCDBD01D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"/>
            <a:ext cx="4167268" cy="685800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978129B-26C1-2FF5-EAF2-DB2EFA8C6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6834" y="591344"/>
            <a:ext cx="3200400" cy="5585619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NASA’S TEMPO</a:t>
            </a:r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081E4A58-353D-44AE-B2FC-2A74E2E40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7550402" y="245547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A59233-ED34-10C2-0086-29EA6D3576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7948" y="3843654"/>
            <a:ext cx="6906491" cy="2549843"/>
          </a:xfrm>
        </p:spPr>
        <p:txBody>
          <a:bodyPr anchor="ctr">
            <a:normAutofit/>
          </a:bodyPr>
          <a:lstStyle/>
          <a:p>
            <a:r>
              <a:rPr lang="en-CA" sz="2000" b="1" dirty="0"/>
              <a:t>TEMPO</a:t>
            </a:r>
            <a:r>
              <a:rPr lang="en-CA" sz="2000" dirty="0"/>
              <a:t> will collect hourly data for O3 and NO2 concentrations in North America</a:t>
            </a:r>
          </a:p>
          <a:p>
            <a:r>
              <a:rPr lang="en-CA" sz="2000" dirty="0"/>
              <a:t>The long-term goal is to run WRF-GC at a resolution comparable to TEMPO’s and assimilate the output with TEMPO’s observations</a:t>
            </a:r>
          </a:p>
          <a:p>
            <a:r>
              <a:rPr lang="en-CA" sz="2000" dirty="0"/>
              <a:t>The assimilated data will then be used to study Toronto air quality</a:t>
            </a:r>
          </a:p>
        </p:txBody>
      </p:sp>
      <p:pic>
        <p:nvPicPr>
          <p:cNvPr id="5" name="Google Shape;318;p6">
            <a:extLst>
              <a:ext uri="{FF2B5EF4-FFF2-40B4-BE49-F238E27FC236}">
                <a16:creationId xmlns:a16="http://schemas.microsoft.com/office/drawing/2014/main" id="{042824CB-D815-5272-23F1-E55D3250B4AC}"/>
              </a:ext>
            </a:extLst>
          </p:cNvPr>
          <p:cNvPicPr preferRelativeResize="0">
            <a:picLocks noChangeAspect="1"/>
          </p:cNvPicPr>
          <p:nvPr/>
        </p:nvPicPr>
        <p:blipFill rotWithShape="1">
          <a:blip r:embed="rId2">
            <a:alphaModFix/>
          </a:blip>
          <a:srcRect l="10152" t="12520" r="10281" b="8383"/>
          <a:stretch/>
        </p:blipFill>
        <p:spPr>
          <a:xfrm>
            <a:off x="5792887" y="218103"/>
            <a:ext cx="4304615" cy="330217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E8A71FD-3A75-4366-3C0E-745E6FAD10D6}"/>
              </a:ext>
            </a:extLst>
          </p:cNvPr>
          <p:cNvSpPr txBox="1"/>
          <p:nvPr/>
        </p:nvSpPr>
        <p:spPr>
          <a:xfrm>
            <a:off x="5788886" y="3433293"/>
            <a:ext cx="430461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600" dirty="0"/>
              <a:t>Figure courtesy of Xiong Liu.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E109C88-041D-930A-B81C-3963E75EF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7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511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04A8AE1-9605-41DC-920F-A4B8E8F23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5B7778FC-632E-4DCA-A7CB-0D7731CCF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790889" flipH="1">
            <a:off x="715850" y="795372"/>
            <a:ext cx="2987899" cy="2987899"/>
          </a:xfrm>
          <a:prstGeom prst="arc">
            <a:avLst>
              <a:gd name="adj1" fmla="val 15817365"/>
              <a:gd name="adj2" fmla="val 1781380"/>
            </a:avLst>
          </a:prstGeom>
          <a:ln w="127000" cap="rnd">
            <a:solidFill>
              <a:schemeClr val="accent4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86C4-13A1-AAEC-8148-8AEC98BA70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5681" y="1662954"/>
            <a:ext cx="5447942" cy="2426207"/>
          </a:xfrm>
        </p:spPr>
        <p:txBody>
          <a:bodyPr>
            <a:normAutofit/>
          </a:bodyPr>
          <a:lstStyle/>
          <a:p>
            <a:r>
              <a:rPr lang="en-CA" sz="2400" dirty="0"/>
              <a:t>Get WRF-GC compiled and running on Niagara</a:t>
            </a:r>
          </a:p>
          <a:p>
            <a:r>
              <a:rPr lang="en-CA" sz="2400" dirty="0"/>
              <a:t>Identify what problems we may encounter while running WRF-GC</a:t>
            </a:r>
          </a:p>
          <a:p>
            <a:r>
              <a:rPr lang="en-CA" sz="2400" dirty="0"/>
              <a:t>Determine how WRF’s dynamics impact GEOS-Chem’s tracer distribution</a:t>
            </a:r>
          </a:p>
          <a:p>
            <a:endParaRPr lang="en-CA" sz="2400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10BB131-AC8E-4A8E-A5D1-36260F720C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92396" y="1119031"/>
            <a:ext cx="4619938" cy="461993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FA23A907-97FB-4A8F-880A-DD77401C42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517460" y="4737713"/>
            <a:ext cx="546100" cy="5461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FE2FCAD-E894-ABAF-E19C-482E73A7FE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74281" y="1396686"/>
            <a:ext cx="3240506" cy="4064628"/>
          </a:xfrm>
        </p:spPr>
        <p:txBody>
          <a:bodyPr>
            <a:normAutofit/>
          </a:bodyPr>
          <a:lstStyle/>
          <a:p>
            <a:r>
              <a:rPr lang="en-CA" dirty="0">
                <a:solidFill>
                  <a:srgbClr val="FFFFFF"/>
                </a:solidFill>
              </a:rPr>
              <a:t>My Goals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BADD327-E86D-1069-8B08-2D7F8624A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681" y="4356213"/>
            <a:ext cx="5447941" cy="1760659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7690188-C5B7-0C98-69F1-2EB59139B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 dirty="0">
                <a:solidFill>
                  <a:schemeClr val="tx1"/>
                </a:solidFill>
              </a:rPr>
              <a:t>Slide </a:t>
            </a:r>
            <a:fld id="{5A33CB2A-1702-4C1D-9CC4-8D472D39F19E}" type="slidenum">
              <a:rPr lang="en-US" smtClean="0">
                <a:solidFill>
                  <a:schemeClr val="tx1"/>
                </a:solidFill>
              </a:rPr>
              <a:pPr algn="l"/>
              <a:t>8</a:t>
            </a:fld>
            <a:r>
              <a:rPr lang="en-US" dirty="0">
                <a:solidFill>
                  <a:schemeClr val="tx1"/>
                </a:solidFill>
              </a:rPr>
              <a:t> of 23</a:t>
            </a:r>
          </a:p>
        </p:txBody>
      </p:sp>
    </p:spTree>
    <p:extLst>
      <p:ext uri="{BB962C8B-B14F-4D97-AF65-F5344CB8AC3E}">
        <p14:creationId xmlns:p14="http://schemas.microsoft.com/office/powerpoint/2010/main" val="23586388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D278ADA9-6383-4BDD-80D2-8899A40268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84B7147-B0F6-40ED-B5A2-FF72BC8198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36D2DE0-0628-4A9A-A59D-7BA8B5EB30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48E405C9-94BE-41DA-928C-DEC9A8550E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929" y="148929"/>
            <a:ext cx="6560142" cy="6560142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ECCB402-183A-EDC4-146D-A8D90C4F4C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15031" y="1380754"/>
            <a:ext cx="5561938" cy="251351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Methodology</a:t>
            </a:r>
          </a:p>
        </p:txBody>
      </p:sp>
      <p:sp>
        <p:nvSpPr>
          <p:cNvPr id="15" name="Arc 14">
            <a:extLst>
              <a:ext uri="{FF2B5EF4-FFF2-40B4-BE49-F238E27FC236}">
                <a16:creationId xmlns:a16="http://schemas.microsoft.com/office/drawing/2014/main" id="{D2091A72-D5BB-42AC-8FD3-F7747D9086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9222429" flipV="1">
            <a:off x="2494119" y="6170"/>
            <a:ext cx="6816262" cy="6816262"/>
          </a:xfrm>
          <a:prstGeom prst="arc">
            <a:avLst>
              <a:gd name="adj1" fmla="val 16200000"/>
              <a:gd name="adj2" fmla="val 20093138"/>
            </a:avLst>
          </a:prstGeom>
          <a:ln w="127000" cap="rnd">
            <a:solidFill>
              <a:schemeClr val="accent4">
                <a:alpha val="9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6ED12BFC-A737-46AF-8411-481112D54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200995" y="5310973"/>
            <a:ext cx="705948" cy="68679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A8ED1A-3113-C420-1ED7-318FD0A34D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r>
              <a:rPr lang="en-US"/>
              <a:t>Slide </a:t>
            </a:r>
            <a:fld id="{5A33CB2A-1702-4C1D-9CC4-8D472D39F19E}" type="slidenum">
              <a:rPr lang="en-US" smtClean="0"/>
              <a:pPr algn="l"/>
              <a:t>9</a:t>
            </a:fld>
            <a:r>
              <a:rPr lang="en-US"/>
              <a:t> of 23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59664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ofT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253356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13530</TotalTime>
  <Words>835</Words>
  <Application>Microsoft Office PowerPoint</Application>
  <PresentationFormat>Widescreen</PresentationFormat>
  <Paragraphs>83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Modelling Atmospheric Chemistry Transport With WRF GEOS-Chem</vt:lpstr>
      <vt:lpstr>Background</vt:lpstr>
      <vt:lpstr>Atmospheric Chemistry Transport Models</vt:lpstr>
      <vt:lpstr>Online Models</vt:lpstr>
      <vt:lpstr>WRF-GC’s Coupler</vt:lpstr>
      <vt:lpstr>Motivation</vt:lpstr>
      <vt:lpstr>NASA’S TEMPO</vt:lpstr>
      <vt:lpstr>My Goals</vt:lpstr>
      <vt:lpstr>Methodology</vt:lpstr>
      <vt:lpstr>Domain Configuration</vt:lpstr>
      <vt:lpstr>Initial and Boundary Conditions</vt:lpstr>
      <vt:lpstr>Results</vt:lpstr>
      <vt:lpstr>Chemistry Evaluation</vt:lpstr>
      <vt:lpstr>PowerPoint Presentation</vt:lpstr>
      <vt:lpstr>PowerPoint Presentation</vt:lpstr>
      <vt:lpstr>PowerPoint Presentation</vt:lpstr>
      <vt:lpstr>Meteorology Evaluation</vt:lpstr>
      <vt:lpstr>PowerPoint Presentation</vt:lpstr>
      <vt:lpstr>PowerPoint Presentation</vt:lpstr>
      <vt:lpstr>PowerPoint Presentation</vt:lpstr>
      <vt:lpstr>Conclusions</vt:lpstr>
      <vt:lpstr>Future Work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Prates</dc:creator>
  <cp:lastModifiedBy>Lucas Prates</cp:lastModifiedBy>
  <cp:revision>260</cp:revision>
  <dcterms:created xsi:type="dcterms:W3CDTF">2023-08-11T17:28:50Z</dcterms:created>
  <dcterms:modified xsi:type="dcterms:W3CDTF">2023-08-22T19:44:36Z</dcterms:modified>
</cp:coreProperties>
</file>

<file path=docProps/thumbnail.jpeg>
</file>